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97" r:id="rId2"/>
    <p:sldId id="501" r:id="rId3"/>
    <p:sldId id="489" r:id="rId4"/>
    <p:sldId id="494" r:id="rId5"/>
    <p:sldId id="498" r:id="rId6"/>
    <p:sldId id="496" r:id="rId7"/>
    <p:sldId id="503" r:id="rId8"/>
    <p:sldId id="493" r:id="rId9"/>
    <p:sldId id="500" r:id="rId10"/>
    <p:sldId id="502" r:id="rId11"/>
    <p:sldId id="647" r:id="rId12"/>
    <p:sldId id="649" r:id="rId13"/>
    <p:sldId id="673" r:id="rId14"/>
    <p:sldId id="49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10" autoAdjust="0"/>
  </p:normalViewPr>
  <p:slideViewPr>
    <p:cSldViewPr>
      <p:cViewPr varScale="1">
        <p:scale>
          <a:sx n="103" d="100"/>
          <a:sy n="103" d="100"/>
        </p:scale>
        <p:origin x="177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750D1-DB39-4E10-A000-A82320FC4625}" type="datetimeFigureOut">
              <a:rPr lang="nb-NO" smtClean="0"/>
              <a:t>07.11.2019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E60D0-FAF8-45C8-983F-0FDFF1A7AA8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897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739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49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6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E60D0-FAF8-45C8-983F-0FDFF1A7AA87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9046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7866-1118-4821-9EE0-087E8B36A260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903-5AAD-455C-A7B6-E83443CF9F59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6B96-C091-4415-94A1-6D3FE4D9E28D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4426-5FD5-49DA-A90C-E322A362DEE1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A1CD-99E6-4A95-9652-F96F665FFE63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8EC0-4F29-4CA4-9B96-E5104DF80289}" type="datetime1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06C8-9CBA-46AE-9FD3-95E80D9C356C}" type="datetime1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85BC-889A-462A-968D-5A4368DA6C8D}" type="datetime1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E468-5990-4F6D-A10D-511B9DBB7EB9}" type="datetime1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9AA9-15B8-466E-9B2E-B913C4D9CB8C}" type="datetime1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05E5-59A0-4599-9B88-83876B3CDAEA}" type="datetime1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845AA-3E2D-4CA0-BAFA-3C4E3B985540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8.png"/><Relationship Id="rId2" Type="http://schemas.openxmlformats.org/officeDocument/2006/relationships/image" Target="../media/image1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9.png"/><Relationship Id="rId19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10C633-0D8D-4BEF-9BAB-988504C39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0" y="87868"/>
            <a:ext cx="864000" cy="10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" y="87868"/>
            <a:ext cx="291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ambria" panose="02040503050406030204" pitchFamily="18" charset="0"/>
              </a:rPr>
              <a:t>How do our maps look like?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2" name="Rectangle 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1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4B511B7-59C1-42FA-8616-BC5B61303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6" y="1147620"/>
            <a:ext cx="246614" cy="36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1006EE-5F45-49C2-B152-4C52116FE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28" y="1160208"/>
            <a:ext cx="936000" cy="3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D93968-75C9-4980-A9DF-282964CB5E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43" y="1153210"/>
            <a:ext cx="500870" cy="36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BDD84-9DA0-4227-A3E1-A66DD6DE9A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26" y="1164000"/>
            <a:ext cx="695593" cy="36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1F6EEEE-7AED-4C85-991B-9D591BD376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69" y="1160208"/>
            <a:ext cx="789041" cy="36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B2F46C-D896-4224-80DF-DAE8088B35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283" y="1189210"/>
            <a:ext cx="1178879" cy="28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959E190-993B-433E-B0E5-33E067BFAD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3" y="1604977"/>
            <a:ext cx="1368000" cy="1364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3E8FA3E-7FBA-4B17-BF8B-1F3902F029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23" y="1666061"/>
            <a:ext cx="1368000" cy="124255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69858ED-3096-4C55-A70E-5B2690D17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7" y="1632511"/>
            <a:ext cx="1368000" cy="1309649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B4F9D22-D673-41B2-BA50-64B6825BEB5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123" y="1672811"/>
            <a:ext cx="1368000" cy="122086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A6634CC-CFA4-484C-8115-E4A5B95B29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23" y="1616557"/>
            <a:ext cx="1368000" cy="133336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854E98E-3E68-4489-8CEF-5154AFE7B4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23" y="1524000"/>
            <a:ext cx="1368000" cy="15184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3C212-F816-4941-ADD0-AFB34787C806}"/>
              </a:ext>
            </a:extLst>
          </p:cNvPr>
          <p:cNvGrpSpPr/>
          <p:nvPr/>
        </p:nvGrpSpPr>
        <p:grpSpPr>
          <a:xfrm>
            <a:off x="1571692" y="3200400"/>
            <a:ext cx="2541721" cy="1929375"/>
            <a:chOff x="642023" y="3633225"/>
            <a:chExt cx="2541721" cy="19293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44EE66-CEFF-414C-9FAE-12CF66CE0906}"/>
                </a:ext>
              </a:extLst>
            </p:cNvPr>
            <p:cNvSpPr txBox="1"/>
            <p:nvPr/>
          </p:nvSpPr>
          <p:spPr>
            <a:xfrm>
              <a:off x="1560416" y="418210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</a:t>
              </a:r>
              <a:endParaRPr lang="nb-NO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237CE3-3584-4161-8681-311901490E4B}"/>
                </a:ext>
              </a:extLst>
            </p:cNvPr>
            <p:cNvSpPr txBox="1"/>
            <p:nvPr/>
          </p:nvSpPr>
          <p:spPr>
            <a:xfrm>
              <a:off x="2866028" y="468768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</a:t>
              </a:r>
              <a:endParaRPr lang="nb-NO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18DD7A-BFF2-4C60-B17D-0F32CDD7B455}"/>
                </a:ext>
              </a:extLst>
            </p:cNvPr>
            <p:cNvSpPr txBox="1"/>
            <p:nvPr/>
          </p:nvSpPr>
          <p:spPr>
            <a:xfrm>
              <a:off x="1560416" y="51932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</a:t>
              </a:r>
              <a:endParaRPr lang="nb-NO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B7CA53-8221-489E-BA8B-D6D510F4FFAD}"/>
                </a:ext>
              </a:extLst>
            </p:cNvPr>
            <p:cNvSpPr txBox="1"/>
            <p:nvPr/>
          </p:nvSpPr>
          <p:spPr>
            <a:xfrm>
              <a:off x="642023" y="418210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</a:t>
              </a:r>
              <a:endParaRPr lang="nb-NO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FE7E432-B189-4E10-A560-01AA7D75C1E2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1715266" y="4551435"/>
              <a:ext cx="4008" cy="64183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A3E4A6-E00A-4750-9F61-1DC8977CA521}"/>
                </a:ext>
              </a:extLst>
            </p:cNvPr>
            <p:cNvCxnSpPr>
              <a:endCxn id="23" idx="1"/>
            </p:cNvCxnSpPr>
            <p:nvPr/>
          </p:nvCxnSpPr>
          <p:spPr>
            <a:xfrm>
              <a:off x="1715266" y="4872351"/>
              <a:ext cx="1150762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A1829D6-A3F2-4826-B605-604134932227}"/>
                </a:ext>
              </a:extLst>
            </p:cNvPr>
            <p:cNvCxnSpPr>
              <a:cxnSpLocks/>
              <a:stCxn id="25" idx="3"/>
              <a:endCxn id="22" idx="1"/>
            </p:cNvCxnSpPr>
            <p:nvPr/>
          </p:nvCxnSpPr>
          <p:spPr>
            <a:xfrm>
              <a:off x="951723" y="4366769"/>
              <a:ext cx="608693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8EF428-7B0E-45B5-B6D6-F944ED50C20F}"/>
                </a:ext>
              </a:extLst>
            </p:cNvPr>
            <p:cNvSpPr txBox="1"/>
            <p:nvPr/>
          </p:nvSpPr>
          <p:spPr>
            <a:xfrm>
              <a:off x="2169460" y="3633225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</a:t>
              </a:r>
              <a:endParaRPr lang="nb-NO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A9BED6F-6BB6-4B56-9017-FC3E2085A8BD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2290647" y="4002557"/>
              <a:ext cx="0" cy="869794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900E86-D275-496A-B259-A9A377BFA80B}"/>
              </a:ext>
            </a:extLst>
          </p:cNvPr>
          <p:cNvGrpSpPr/>
          <p:nvPr/>
        </p:nvGrpSpPr>
        <p:grpSpPr>
          <a:xfrm>
            <a:off x="5986843" y="3978866"/>
            <a:ext cx="1585465" cy="372442"/>
            <a:chOff x="5660104" y="4681698"/>
            <a:chExt cx="1585465" cy="37244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00BAA1-2659-4269-BC97-19EEFE6D4CB1}"/>
                </a:ext>
              </a:extLst>
            </p:cNvPr>
            <p:cNvSpPr txBox="1"/>
            <p:nvPr/>
          </p:nvSpPr>
          <p:spPr>
            <a:xfrm>
              <a:off x="5660104" y="468169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</a:t>
              </a:r>
              <a:endParaRPr lang="nb-NO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C419AE-DB0E-4835-BEB2-62A0FB4F9D01}"/>
                </a:ext>
              </a:extLst>
            </p:cNvPr>
            <p:cNvSpPr txBox="1"/>
            <p:nvPr/>
          </p:nvSpPr>
          <p:spPr>
            <a:xfrm>
              <a:off x="6935869" y="468480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</a:t>
              </a:r>
              <a:endParaRPr lang="nb-NO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5A334F-38BF-47C2-B7DD-9BA34A074124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5977820" y="4866364"/>
              <a:ext cx="958049" cy="311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751381F-2BC2-4E23-B1CF-EA7B9E63E5E5}"/>
              </a:ext>
            </a:extLst>
          </p:cNvPr>
          <p:cNvSpPr txBox="1"/>
          <p:nvPr/>
        </p:nvSpPr>
        <p:spPr>
          <a:xfrm>
            <a:off x="6643961" y="3835352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?</a:t>
            </a:r>
            <a:endParaRPr lang="nb-NO" sz="16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025723B-1124-4B9E-8ACA-965095A620FC}"/>
              </a:ext>
            </a:extLst>
          </p:cNvPr>
          <p:cNvGrpSpPr/>
          <p:nvPr/>
        </p:nvGrpSpPr>
        <p:grpSpPr>
          <a:xfrm>
            <a:off x="762000" y="5265709"/>
            <a:ext cx="8226293" cy="380999"/>
            <a:chOff x="593429" y="1066800"/>
            <a:chExt cx="8226293" cy="380999"/>
          </a:xfrm>
        </p:grpSpPr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B9009BBA-B897-4856-A24F-70514B626F50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1066800"/>
              <a:ext cx="7829122" cy="380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2000" dirty="0"/>
                <a:t>Proteins only – human only</a:t>
              </a:r>
            </a:p>
          </p:txBody>
        </p:sp>
        <p:pic>
          <p:nvPicPr>
            <p:cNvPr id="54" name="Graphic 53" descr="Arrow: Slight curve">
              <a:extLst>
                <a:ext uri="{FF2B5EF4-FFF2-40B4-BE49-F238E27FC236}">
                  <a16:creationId xmlns:a16="http://schemas.microsoft.com/office/drawing/2014/main" id="{DFDF7E47-3BA5-4460-8A8B-F098987CB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3429" y="1077299"/>
              <a:ext cx="360000" cy="360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D59F07D-7F19-4B44-87FF-EF26EA918F2F}"/>
              </a:ext>
            </a:extLst>
          </p:cNvPr>
          <p:cNvGrpSpPr/>
          <p:nvPr/>
        </p:nvGrpSpPr>
        <p:grpSpPr>
          <a:xfrm>
            <a:off x="762000" y="5795155"/>
            <a:ext cx="8226293" cy="380999"/>
            <a:chOff x="593429" y="1066800"/>
            <a:chExt cx="8226293" cy="380999"/>
          </a:xfrm>
        </p:grpSpPr>
        <p:sp>
          <p:nvSpPr>
            <p:cNvPr id="56" name="Subtitle 2">
              <a:extLst>
                <a:ext uri="{FF2B5EF4-FFF2-40B4-BE49-F238E27FC236}">
                  <a16:creationId xmlns:a16="http://schemas.microsoft.com/office/drawing/2014/main" id="{609A4C36-596D-46E4-862F-CEAC8DE45123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1066800"/>
              <a:ext cx="7829122" cy="380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2000" dirty="0"/>
                <a:t>One canonical isoform – </a:t>
              </a:r>
              <a:r>
                <a:rPr lang="en-GB" sz="2000" dirty="0" err="1"/>
                <a:t>proteoform</a:t>
              </a:r>
              <a:r>
                <a:rPr lang="en-GB" sz="2000" dirty="0"/>
                <a:t> per gene</a:t>
              </a:r>
            </a:p>
          </p:txBody>
        </p:sp>
        <p:pic>
          <p:nvPicPr>
            <p:cNvPr id="57" name="Graphic 56" descr="Arrow: Slight curve">
              <a:extLst>
                <a:ext uri="{FF2B5EF4-FFF2-40B4-BE49-F238E27FC236}">
                  <a16:creationId xmlns:a16="http://schemas.microsoft.com/office/drawing/2014/main" id="{03936F62-EB0C-4A2F-A068-89E677F3A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3429" y="107729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5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200" y="87868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ambria" panose="02040503050406030204" pitchFamily="18" charset="0"/>
              </a:rPr>
              <a:t>Tissue - Cell Specificity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2" name="Rectangle 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4152288-6083-4104-95A9-FDF6B2CDB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00" y="777600"/>
            <a:ext cx="3840000" cy="28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0C633-0D8D-4BEF-9BAB-988504C39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0" y="87868"/>
            <a:ext cx="864000" cy="1080000"/>
          </a:xfrm>
          <a:prstGeom prst="rect">
            <a:avLst/>
          </a:prstGeom>
        </p:spPr>
      </p:pic>
      <p:sp>
        <p:nvSpPr>
          <p:cNvPr id="6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01E5E-71C3-4901-AEEF-74D8FD3081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00" y="3733800"/>
            <a:ext cx="3840000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725CB-70A2-4838-8DA6-7BC155ABCD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0" y="3733800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22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Proteoform Networks</a:t>
            </a:r>
            <a:endParaRPr lang="nb-NO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FC11CCD-7185-4F50-9665-B1FB1582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11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0E3013-65CB-4380-A4F1-8C240AA6A69A}"/>
              </a:ext>
            </a:extLst>
          </p:cNvPr>
          <p:cNvGrpSpPr/>
          <p:nvPr/>
        </p:nvGrpSpPr>
        <p:grpSpPr>
          <a:xfrm>
            <a:off x="1521601" y="3048000"/>
            <a:ext cx="6100799" cy="2880000"/>
            <a:chOff x="1579801" y="1371600"/>
            <a:chExt cx="6100799" cy="288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726104-19D2-4B2A-8E1E-E2058CDA4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801" y="1371600"/>
              <a:ext cx="2880000" cy="288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B0C76B-C30D-4EA9-A1BC-193A8CD93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1371600"/>
              <a:ext cx="2880000" cy="2880000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37B7003-6488-4939-94AD-F3715CB145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298" r="5902" b="-298"/>
          <a:stretch/>
        </p:blipFill>
        <p:spPr>
          <a:xfrm>
            <a:off x="8239379" y="76982"/>
            <a:ext cx="762000" cy="10800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A295E86D-B7A9-4E24-85FB-82FBA3F37393}"/>
              </a:ext>
            </a:extLst>
          </p:cNvPr>
          <p:cNvSpPr txBox="1">
            <a:spLocks/>
          </p:cNvSpPr>
          <p:nvPr/>
        </p:nvSpPr>
        <p:spPr>
          <a:xfrm>
            <a:off x="4906574" y="6629400"/>
            <a:ext cx="4250128" cy="228600"/>
          </a:xfrm>
          <a:prstGeom prst="rect">
            <a:avLst/>
          </a:prstGeom>
        </p:spPr>
        <p:txBody>
          <a:bodyPr vert="horz" lIns="91440" tIns="18000" rIns="91440" bIns="360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hangingPunct="0">
              <a:spcBef>
                <a:spcPts val="0"/>
              </a:spcBef>
              <a:buNone/>
              <a:defRPr/>
            </a:pPr>
            <a:r>
              <a:rPr lang="nb-NO" sz="1400" i="1" dirty="0">
                <a:solidFill>
                  <a:srgbClr val="0070C0"/>
                </a:solidFill>
                <a:latin typeface="Cambria" panose="02040503050406030204" pitchFamily="18" charset="0"/>
              </a:rPr>
              <a:t>DOI: 10.1101/375097 </a:t>
            </a:r>
            <a:endParaRPr lang="en-GB" sz="1400" i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F5D8E-E60A-4B11-9738-F933D1102E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72" y="552536"/>
            <a:ext cx="5121656" cy="2880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0385C5F-24BC-422D-B2C6-E83DAD5C9707}"/>
              </a:ext>
            </a:extLst>
          </p:cNvPr>
          <p:cNvGrpSpPr/>
          <p:nvPr/>
        </p:nvGrpSpPr>
        <p:grpSpPr>
          <a:xfrm>
            <a:off x="762000" y="5943601"/>
            <a:ext cx="8226293" cy="380999"/>
            <a:chOff x="593429" y="1066800"/>
            <a:chExt cx="8226293" cy="380999"/>
          </a:xfrm>
        </p:grpSpPr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6C8BF244-755D-4043-91F1-D54250835BBF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1066800"/>
              <a:ext cx="7829122" cy="380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2000" dirty="0"/>
                <a:t>Try it!         </a:t>
              </a:r>
              <a:r>
                <a:rPr lang="en-GB" sz="2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github.com/PathwayAnalysisPlatform/PathwayMatcher</a:t>
              </a:r>
            </a:p>
          </p:txBody>
        </p:sp>
        <p:pic>
          <p:nvPicPr>
            <p:cNvPr id="16" name="Graphic 15" descr="Arrow: Slight curve">
              <a:extLst>
                <a:ext uri="{FF2B5EF4-FFF2-40B4-BE49-F238E27FC236}">
                  <a16:creationId xmlns:a16="http://schemas.microsoft.com/office/drawing/2014/main" id="{B915F085-DA06-458A-A136-97FDE584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3429" y="107729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Topology</a:t>
            </a:r>
            <a:endParaRPr lang="nb-NO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FC11CCD-7185-4F50-9665-B1FB1582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4381A-D686-41C9-A340-4057FA12E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6452"/>
            <a:ext cx="4319025" cy="4319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250233-E57C-4015-9E20-9BC9C12F4D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08" y="1236452"/>
            <a:ext cx="1438659" cy="4319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58C6A0-E2F6-44DC-8DA5-17ED269C2D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298" r="5902" b="-298"/>
          <a:stretch/>
        </p:blipFill>
        <p:spPr>
          <a:xfrm>
            <a:off x="8239379" y="76982"/>
            <a:ext cx="762000" cy="1080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D705A56-B32E-4EBF-B2BB-83E2A008F78E}"/>
              </a:ext>
            </a:extLst>
          </p:cNvPr>
          <p:cNvSpPr txBox="1">
            <a:spLocks/>
          </p:cNvSpPr>
          <p:nvPr/>
        </p:nvSpPr>
        <p:spPr>
          <a:xfrm>
            <a:off x="4906574" y="6629400"/>
            <a:ext cx="4250128" cy="228600"/>
          </a:xfrm>
          <a:prstGeom prst="rect">
            <a:avLst/>
          </a:prstGeom>
        </p:spPr>
        <p:txBody>
          <a:bodyPr vert="horz" lIns="91440" tIns="18000" rIns="91440" bIns="360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hangingPunct="0">
              <a:spcBef>
                <a:spcPts val="0"/>
              </a:spcBef>
              <a:buNone/>
              <a:defRPr/>
            </a:pPr>
            <a:r>
              <a:rPr lang="nb-NO" sz="1400" i="1" dirty="0">
                <a:solidFill>
                  <a:srgbClr val="0070C0"/>
                </a:solidFill>
                <a:latin typeface="Cambria" panose="02040503050406030204" pitchFamily="18" charset="0"/>
              </a:rPr>
              <a:t>DOI: 10.1101/375097 </a:t>
            </a:r>
            <a:endParaRPr lang="en-GB" sz="1400" i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0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368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PTM-mediated Network Organization</a:t>
            </a:r>
            <a:endParaRPr lang="nb-NO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FC11CCD-7185-4F50-9665-B1FB1582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58778-0C49-42F2-8F2D-D405FB2CCC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298" r="5902" b="-298"/>
          <a:stretch/>
        </p:blipFill>
        <p:spPr>
          <a:xfrm>
            <a:off x="8239379" y="76982"/>
            <a:ext cx="762000" cy="108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10912-F795-4E7A-8461-2DFE74CAC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1" t="49219" r="25873" b="8518"/>
          <a:stretch/>
        </p:blipFill>
        <p:spPr>
          <a:xfrm>
            <a:off x="190500" y="762000"/>
            <a:ext cx="7777432" cy="3581394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FFADD45-142B-4A02-9289-2F989EB0F44B}"/>
              </a:ext>
            </a:extLst>
          </p:cNvPr>
          <p:cNvSpPr txBox="1">
            <a:spLocks/>
          </p:cNvSpPr>
          <p:nvPr/>
        </p:nvSpPr>
        <p:spPr>
          <a:xfrm>
            <a:off x="4906574" y="6629400"/>
            <a:ext cx="4250128" cy="228600"/>
          </a:xfrm>
          <a:prstGeom prst="rect">
            <a:avLst/>
          </a:prstGeom>
        </p:spPr>
        <p:txBody>
          <a:bodyPr vert="horz" lIns="91440" tIns="18000" rIns="91440" bIns="360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hangingPunct="0">
              <a:spcBef>
                <a:spcPts val="0"/>
              </a:spcBef>
              <a:buNone/>
              <a:defRPr/>
            </a:pPr>
            <a:r>
              <a:rPr lang="nb-NO" sz="1400" i="1" dirty="0">
                <a:solidFill>
                  <a:srgbClr val="0070C0"/>
                </a:solidFill>
                <a:latin typeface="Cambria" panose="02040503050406030204" pitchFamily="18" charset="0"/>
              </a:rPr>
              <a:t>DOI: 10.1126/science.1257601</a:t>
            </a:r>
            <a:endParaRPr lang="en-GB" sz="1400" i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62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200" y="87868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ambria" panose="02040503050406030204" pitchFamily="18" charset="0"/>
              </a:rPr>
              <a:t>Take home message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2" name="Rectangle 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14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4B511B7-59C1-42FA-8616-BC5B61303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6" y="811739"/>
            <a:ext cx="246614" cy="36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1006EE-5F45-49C2-B152-4C52116FE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28" y="824327"/>
            <a:ext cx="936000" cy="3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D93968-75C9-4980-A9DF-282964CB5E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43" y="817329"/>
            <a:ext cx="500870" cy="36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BDD84-9DA0-4227-A3E1-A66DD6DE9A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26" y="828119"/>
            <a:ext cx="695593" cy="36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1F6EEEE-7AED-4C85-991B-9D591BD376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69" y="824327"/>
            <a:ext cx="789041" cy="36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B2F46C-D896-4224-80DF-DAE8088B35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283" y="853329"/>
            <a:ext cx="1178879" cy="28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959E190-993B-433E-B0E5-33E067BFAD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3" y="1376377"/>
            <a:ext cx="1368000" cy="1364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3E8FA3E-7FBA-4B17-BF8B-1F3902F029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23" y="1437461"/>
            <a:ext cx="1368000" cy="124255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69858ED-3096-4C55-A70E-5B2690D17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7" y="1403911"/>
            <a:ext cx="1368000" cy="1309649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B4F9D22-D673-41B2-BA50-64B6825BEB5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123" y="1444211"/>
            <a:ext cx="1368000" cy="122086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A6634CC-CFA4-484C-8115-E4A5B95B29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23" y="1387957"/>
            <a:ext cx="1368000" cy="133336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854E98E-3E68-4489-8CEF-5154AFE7B4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23" y="1295400"/>
            <a:ext cx="1368000" cy="15184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C537162-89FB-4B34-BC99-16C0C0B4C74E}"/>
              </a:ext>
            </a:extLst>
          </p:cNvPr>
          <p:cNvGrpSpPr/>
          <p:nvPr/>
        </p:nvGrpSpPr>
        <p:grpSpPr>
          <a:xfrm>
            <a:off x="762000" y="3128820"/>
            <a:ext cx="8226293" cy="380999"/>
            <a:chOff x="593429" y="1066800"/>
            <a:chExt cx="8226293" cy="380999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9B6AB066-7211-49E0-9FB4-E19222E631B6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1066800"/>
              <a:ext cx="7829122" cy="380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2000" dirty="0"/>
                <a:t>No </a:t>
              </a:r>
              <a:r>
                <a:rPr lang="en-GB" sz="2000" i="1" dirty="0"/>
                <a:t>one database/algorithm fits all</a:t>
              </a:r>
            </a:p>
          </p:txBody>
        </p:sp>
        <p:pic>
          <p:nvPicPr>
            <p:cNvPr id="24" name="Graphic 23" descr="Arrow: Slight curve">
              <a:extLst>
                <a:ext uri="{FF2B5EF4-FFF2-40B4-BE49-F238E27FC236}">
                  <a16:creationId xmlns:a16="http://schemas.microsoft.com/office/drawing/2014/main" id="{63FAAD53-97B7-4BB2-8435-7AD3A7C78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3429" y="1077299"/>
              <a:ext cx="360000" cy="360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1210E4-69C9-48FB-A50F-0AB89CF5703B}"/>
              </a:ext>
            </a:extLst>
          </p:cNvPr>
          <p:cNvGrpSpPr/>
          <p:nvPr/>
        </p:nvGrpSpPr>
        <p:grpSpPr>
          <a:xfrm>
            <a:off x="762000" y="3764085"/>
            <a:ext cx="8226293" cy="380999"/>
            <a:chOff x="593429" y="1066800"/>
            <a:chExt cx="8226293" cy="380999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380B16E4-9FF4-42D5-821D-017B0D4542D8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1066800"/>
              <a:ext cx="7829122" cy="380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2000" dirty="0"/>
                <a:t>Be aware about internal structure prior to analysis</a:t>
              </a:r>
            </a:p>
          </p:txBody>
        </p:sp>
        <p:pic>
          <p:nvPicPr>
            <p:cNvPr id="27" name="Graphic 26" descr="Arrow: Slight curve">
              <a:extLst>
                <a:ext uri="{FF2B5EF4-FFF2-40B4-BE49-F238E27FC236}">
                  <a16:creationId xmlns:a16="http://schemas.microsoft.com/office/drawing/2014/main" id="{D68C5E3C-8C86-44DE-8497-87325CC1E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3429" y="1077299"/>
              <a:ext cx="360000" cy="360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51F486-65FB-4FC1-9087-9BF64C2DE17B}"/>
              </a:ext>
            </a:extLst>
          </p:cNvPr>
          <p:cNvGrpSpPr/>
          <p:nvPr/>
        </p:nvGrpSpPr>
        <p:grpSpPr>
          <a:xfrm>
            <a:off x="762000" y="5669882"/>
            <a:ext cx="8226293" cy="380999"/>
            <a:chOff x="593429" y="1066800"/>
            <a:chExt cx="8226293" cy="380999"/>
          </a:xfrm>
        </p:grpSpPr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3CC2C404-5BA9-486D-869E-3DF95B42881D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1066800"/>
              <a:ext cx="7829122" cy="380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2000" dirty="0"/>
                <a:t>Be sceptical, always QC in details</a:t>
              </a:r>
            </a:p>
          </p:txBody>
        </p:sp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7F006FB8-75E1-42E7-8215-91D8528F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3429" y="1077299"/>
              <a:ext cx="360000" cy="3600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C07F9BA-1CD3-4807-9337-54A0F106D2CD}"/>
              </a:ext>
            </a:extLst>
          </p:cNvPr>
          <p:cNvGrpSpPr/>
          <p:nvPr/>
        </p:nvGrpSpPr>
        <p:grpSpPr>
          <a:xfrm>
            <a:off x="762000" y="4399351"/>
            <a:ext cx="8226293" cy="380999"/>
            <a:chOff x="593429" y="1066800"/>
            <a:chExt cx="8226293" cy="380999"/>
          </a:xfrm>
        </p:grpSpPr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589B1873-FAE5-4A86-A305-CCB77D44EFCF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1066800"/>
              <a:ext cx="7829122" cy="380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2000" dirty="0"/>
                <a:t>Be careful about underlying object models and identifiers</a:t>
              </a:r>
            </a:p>
          </p:txBody>
        </p:sp>
        <p:pic>
          <p:nvPicPr>
            <p:cNvPr id="40" name="Graphic 39" descr="Arrow: Slight curve">
              <a:extLst>
                <a:ext uri="{FF2B5EF4-FFF2-40B4-BE49-F238E27FC236}">
                  <a16:creationId xmlns:a16="http://schemas.microsoft.com/office/drawing/2014/main" id="{A4270001-414C-4A7D-8037-CD8885072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3429" y="1077299"/>
              <a:ext cx="360000" cy="360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561F6-7C55-478B-9EB1-B5BD5A1DCE1B}"/>
              </a:ext>
            </a:extLst>
          </p:cNvPr>
          <p:cNvGrpSpPr/>
          <p:nvPr/>
        </p:nvGrpSpPr>
        <p:grpSpPr>
          <a:xfrm>
            <a:off x="762000" y="5034616"/>
            <a:ext cx="8226293" cy="380999"/>
            <a:chOff x="593429" y="1066800"/>
            <a:chExt cx="8226293" cy="380999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2FD345FF-CF2D-4920-834A-921CE19AE223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1066800"/>
              <a:ext cx="7829122" cy="380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2000" dirty="0"/>
                <a:t>Use the right level of granularity - coverage for your analyses</a:t>
              </a:r>
            </a:p>
          </p:txBody>
        </p:sp>
        <p:pic>
          <p:nvPicPr>
            <p:cNvPr id="47" name="Graphic 46" descr="Arrow: Slight curve">
              <a:extLst>
                <a:ext uri="{FF2B5EF4-FFF2-40B4-BE49-F238E27FC236}">
                  <a16:creationId xmlns:a16="http://schemas.microsoft.com/office/drawing/2014/main" id="{D8D6FE73-E8D6-47A1-907A-B98AA7F65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3429" y="107729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9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10C633-0D8D-4BEF-9BAB-988504C39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0" y="87868"/>
            <a:ext cx="864000" cy="10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" y="87868"/>
            <a:ext cx="291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ambria" panose="02040503050406030204" pitchFamily="18" charset="0"/>
              </a:rPr>
              <a:t>How do our maps look like?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2" name="Rectangle 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2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4B511B7-59C1-42FA-8616-BC5B61303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6" y="1147620"/>
            <a:ext cx="246614" cy="36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1006EE-5F45-49C2-B152-4C52116FE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28" y="1160208"/>
            <a:ext cx="936000" cy="3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D93968-75C9-4980-A9DF-282964CB5E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43" y="1153210"/>
            <a:ext cx="500870" cy="36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BDD84-9DA0-4227-A3E1-A66DD6DE9A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26" y="1164000"/>
            <a:ext cx="695593" cy="36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1F6EEEE-7AED-4C85-991B-9D591BD376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69" y="1160208"/>
            <a:ext cx="789041" cy="36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B2F46C-D896-4224-80DF-DAE8088B35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283" y="1189210"/>
            <a:ext cx="1178879" cy="28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959E190-993B-433E-B0E5-33E067BFAD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3" y="1604977"/>
            <a:ext cx="1368000" cy="1364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3E8FA3E-7FBA-4B17-BF8B-1F3902F029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23" y="1666061"/>
            <a:ext cx="1368000" cy="124255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69858ED-3096-4C55-A70E-5B2690D17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7" y="1632511"/>
            <a:ext cx="1368000" cy="1309649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B4F9D22-D673-41B2-BA50-64B6825BEB5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123" y="1672811"/>
            <a:ext cx="1368000" cy="122086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A6634CC-CFA4-484C-8115-E4A5B95B29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23" y="1616557"/>
            <a:ext cx="1368000" cy="133336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854E98E-3E68-4489-8CEF-5154AFE7B4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23" y="1524000"/>
            <a:ext cx="1368000" cy="1518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8EBD9A-37A8-4005-B3D2-DB567F530A9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3" y="3469946"/>
            <a:ext cx="1368000" cy="102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4603C-8ADB-4F0D-AFF7-F859577EC5B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23" y="3469946"/>
            <a:ext cx="1368000" cy="102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EDD66B-F508-4400-96B1-D5F541B5916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23" y="3469946"/>
            <a:ext cx="1368000" cy="102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E117E5-CA41-4902-829F-5BF46452777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7" y="3469946"/>
            <a:ext cx="1368000" cy="102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4CA47E-2952-4FC8-8B84-8274A569BDE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89" y="3469946"/>
            <a:ext cx="1368000" cy="102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E209EF-85CD-42C5-9F03-F323006E615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823" y="3469946"/>
            <a:ext cx="1368000" cy="1026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A6A9A9-CE3D-4DFA-9A1C-44A6A198CDF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25" y="3469946"/>
            <a:ext cx="1368000" cy="1026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1D8A3AB-1DE6-4844-82E1-0E4F55A162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20" y="3352800"/>
            <a:ext cx="3960000" cy="297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CB93771-F71B-446F-8F49-A0DA066DB35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0" y="3352800"/>
            <a:ext cx="3960000" cy="29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5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F4226E3-4A69-413F-9FBD-0EFA94A17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3" y="1360800"/>
            <a:ext cx="3780000" cy="50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" y="87868"/>
            <a:ext cx="291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ambria" panose="02040503050406030204" pitchFamily="18" charset="0"/>
              </a:rPr>
              <a:t>How do our maps look like?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2" name="Rectangle 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FEF1C-21D3-4434-8A4E-5F58A9681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0" y="1360800"/>
            <a:ext cx="3780000" cy="50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D09D7F-32F8-444F-9835-C4E00612D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53365"/>
            <a:ext cx="5400000" cy="303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8A2639-4C61-4227-90CC-43B6D7A003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0" y="87868"/>
            <a:ext cx="864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802EC-7B04-4B64-A2C7-22F90046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0" y="762000"/>
            <a:ext cx="7560000" cy="56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E13F18-2230-456B-B3A6-2DC7096C0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0" y="759662"/>
            <a:ext cx="7560000" cy="567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" y="87868"/>
            <a:ext cx="208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ambria" panose="02040503050406030204" pitchFamily="18" charset="0"/>
              </a:rPr>
              <a:t>Proteins of Interest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2" name="Rectangle 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0C633-0D8D-4BEF-9BAB-988504C39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0" y="87868"/>
            <a:ext cx="864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6080A-2AD8-466A-B0C7-A9E704B02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76600"/>
            <a:ext cx="7540891" cy="309673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DF6033-FD7C-4B61-A0F0-7F6F28CC8D8F}"/>
              </a:ext>
            </a:extLst>
          </p:cNvPr>
          <p:cNvSpPr/>
          <p:nvPr/>
        </p:nvSpPr>
        <p:spPr>
          <a:xfrm>
            <a:off x="1447800" y="1600200"/>
            <a:ext cx="1371600" cy="1524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C65EA-1D72-4E6F-B6CD-BA288C1C866F}"/>
              </a:ext>
            </a:extLst>
          </p:cNvPr>
          <p:cNvCxnSpPr>
            <a:cxnSpLocks/>
            <a:stCxn id="6" idx="3"/>
            <a:endCxn id="3" idx="0"/>
          </p:cNvCxnSpPr>
          <p:nvPr/>
        </p:nvCxnSpPr>
        <p:spPr>
          <a:xfrm>
            <a:off x="2819400" y="2362200"/>
            <a:ext cx="2398846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200" y="87868"/>
            <a:ext cx="208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ambria" panose="02040503050406030204" pitchFamily="18" charset="0"/>
              </a:rPr>
              <a:t>Proteins of Interest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2" name="Rectangle 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0C633-0D8D-4BEF-9BAB-988504C39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0" y="87868"/>
            <a:ext cx="864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150D2E-FEC0-41B1-B109-234D82E46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0" y="759662"/>
            <a:ext cx="7560000" cy="567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AB1B7C-DAC2-422A-9137-6DD6129AD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0" y="759662"/>
            <a:ext cx="7560000" cy="567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AF1951-03ED-455C-AAF8-A91B85796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5" y="759662"/>
            <a:ext cx="7540891" cy="309672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485348-69BD-42F0-9275-EC0A4D3CAF71}"/>
              </a:ext>
            </a:extLst>
          </p:cNvPr>
          <p:cNvSpPr/>
          <p:nvPr/>
        </p:nvSpPr>
        <p:spPr>
          <a:xfrm>
            <a:off x="6477000" y="3882628"/>
            <a:ext cx="1143000" cy="183237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40F94D-CBA4-4AA6-A028-5495B88D5EDC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4305301" y="3856392"/>
            <a:ext cx="2171699" cy="942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0E0725D5-13EC-4166-9EF5-D0650A32E431}"/>
              </a:ext>
            </a:extLst>
          </p:cNvPr>
          <p:cNvSpPr txBox="1">
            <a:spLocks/>
          </p:cNvSpPr>
          <p:nvPr/>
        </p:nvSpPr>
        <p:spPr>
          <a:xfrm>
            <a:off x="752346" y="3153457"/>
            <a:ext cx="3953110" cy="256154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0" eaLnBrk="0" hangingPunct="0">
              <a:spcBef>
                <a:spcPts val="0"/>
              </a:spcBef>
              <a:buNone/>
              <a:defRPr/>
            </a:pPr>
            <a:endParaRPr lang="en-GB" sz="1400" dirty="0">
              <a:solidFill>
                <a:srgbClr val="002060"/>
              </a:solidFill>
            </a:endParaRPr>
          </a:p>
          <a:p>
            <a:pPr marL="179388" indent="0" eaLnBrk="0" hangingPunc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rgbClr val="002060"/>
                </a:solidFill>
              </a:rPr>
              <a:t>Ubiquitin</a:t>
            </a:r>
          </a:p>
          <a:p>
            <a:pPr marL="179388" indent="0" eaLnBrk="0" hangingPunc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rgbClr val="002060"/>
                </a:solidFill>
              </a:rPr>
              <a:t>Guanine nucleotide-binding protein</a:t>
            </a:r>
          </a:p>
          <a:p>
            <a:pPr marL="179388" indent="0" eaLnBrk="0" hangingPunc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rgbClr val="002060"/>
                </a:solidFill>
              </a:rPr>
              <a:t>DNA-directed RNA polymerase</a:t>
            </a:r>
          </a:p>
          <a:p>
            <a:pPr marL="179388" indent="0" eaLnBrk="0" hangingPunc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rgbClr val="002060"/>
                </a:solidFill>
              </a:rPr>
              <a:t>Tubulin</a:t>
            </a:r>
          </a:p>
          <a:p>
            <a:pPr marL="179388" indent="0" eaLnBrk="0" hangingPunct="0">
              <a:lnSpc>
                <a:spcPct val="150000"/>
              </a:lnSpc>
              <a:spcBef>
                <a:spcPts val="0"/>
              </a:spcBef>
              <a:buNone/>
              <a:defRPr/>
            </a:pPr>
            <a:br>
              <a:rPr lang="en-GB" sz="1400" dirty="0">
                <a:solidFill>
                  <a:srgbClr val="002060"/>
                </a:solidFill>
              </a:rPr>
            </a:br>
            <a:br>
              <a:rPr lang="en-GB" sz="1400" dirty="0">
                <a:solidFill>
                  <a:srgbClr val="002060"/>
                </a:solidFill>
              </a:rPr>
            </a:br>
            <a:br>
              <a:rPr lang="en-GB" sz="1400" dirty="0">
                <a:solidFill>
                  <a:srgbClr val="002060"/>
                </a:solidFill>
              </a:rPr>
            </a:br>
            <a:endParaRPr lang="en-GB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39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B2BAE33-8B4D-4D75-ADA2-9B0E9CC6D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0" y="759662"/>
            <a:ext cx="7560000" cy="567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BB641C-D126-423E-A608-7A9329B3A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0" y="759662"/>
            <a:ext cx="7560000" cy="567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" y="87868"/>
            <a:ext cx="208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ambria" panose="02040503050406030204" pitchFamily="18" charset="0"/>
              </a:rPr>
              <a:t>Proteins of Interest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2" name="Rectangle 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0C633-0D8D-4BEF-9BAB-988504C39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0" y="87868"/>
            <a:ext cx="864000" cy="108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F81E28-1BD1-46AA-B8A0-6552896BB908}"/>
              </a:ext>
            </a:extLst>
          </p:cNvPr>
          <p:cNvSpPr/>
          <p:nvPr/>
        </p:nvSpPr>
        <p:spPr>
          <a:xfrm rot="2196227">
            <a:off x="5576908" y="1554044"/>
            <a:ext cx="1371600" cy="1524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DCE088-491F-4B70-8702-B13389C6554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267200" y="1907117"/>
            <a:ext cx="1444963" cy="15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20FC7B80-72EF-4950-9506-41D7555263ED}"/>
              </a:ext>
            </a:extLst>
          </p:cNvPr>
          <p:cNvSpPr txBox="1">
            <a:spLocks/>
          </p:cNvSpPr>
          <p:nvPr/>
        </p:nvSpPr>
        <p:spPr>
          <a:xfrm>
            <a:off x="314091" y="1686368"/>
            <a:ext cx="3953110" cy="34952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0" eaLnBrk="0" hangingPunct="0">
              <a:spcBef>
                <a:spcPts val="0"/>
              </a:spcBef>
              <a:buNone/>
              <a:defRPr/>
            </a:pPr>
            <a:endParaRPr lang="en-GB" sz="1500" dirty="0">
              <a:solidFill>
                <a:srgbClr val="002060"/>
              </a:solidFill>
            </a:endParaRPr>
          </a:p>
          <a:p>
            <a:pPr marL="179388" indent="0" eaLnBrk="0" hangingPunc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GB" sz="1500" dirty="0" err="1">
                <a:solidFill>
                  <a:srgbClr val="002060"/>
                </a:solidFill>
              </a:rPr>
              <a:t>Hydroxytryptamine</a:t>
            </a:r>
            <a:r>
              <a:rPr lang="en-GB" sz="1500" dirty="0">
                <a:solidFill>
                  <a:srgbClr val="002060"/>
                </a:solidFill>
              </a:rPr>
              <a:t> receptor</a:t>
            </a:r>
          </a:p>
          <a:p>
            <a:pPr marL="179388" indent="0" eaLnBrk="0" hangingPunc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GB" sz="1500" dirty="0">
                <a:solidFill>
                  <a:srgbClr val="002060"/>
                </a:solidFill>
              </a:rPr>
              <a:t>Ribosomes</a:t>
            </a:r>
          </a:p>
          <a:p>
            <a:pPr marL="179388" indent="0" eaLnBrk="0" hangingPunc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GB" sz="1500" dirty="0">
                <a:solidFill>
                  <a:srgbClr val="002060"/>
                </a:solidFill>
              </a:rPr>
              <a:t>Ubiquitin-protein ligase</a:t>
            </a:r>
            <a:br>
              <a:rPr lang="en-GB" sz="1500" dirty="0">
                <a:solidFill>
                  <a:srgbClr val="002060"/>
                </a:solidFill>
              </a:rPr>
            </a:br>
            <a:r>
              <a:rPr lang="en-GB" sz="1500" dirty="0">
                <a:solidFill>
                  <a:srgbClr val="002060"/>
                </a:solidFill>
              </a:rPr>
              <a:t>Immunoglobulin</a:t>
            </a:r>
            <a:br>
              <a:rPr lang="en-GB" sz="1500" dirty="0">
                <a:solidFill>
                  <a:srgbClr val="002060"/>
                </a:solidFill>
              </a:rPr>
            </a:br>
            <a:r>
              <a:rPr lang="en-GB" sz="1500" dirty="0">
                <a:solidFill>
                  <a:srgbClr val="002060"/>
                </a:solidFill>
              </a:rPr>
              <a:t>Keratin</a:t>
            </a:r>
            <a:br>
              <a:rPr lang="en-GB" sz="1500" dirty="0">
                <a:solidFill>
                  <a:srgbClr val="002060"/>
                </a:solidFill>
              </a:rPr>
            </a:br>
            <a:r>
              <a:rPr lang="en-GB" sz="1500" dirty="0">
                <a:solidFill>
                  <a:srgbClr val="002060"/>
                </a:solidFill>
              </a:rPr>
              <a:t>Zinc finger protein</a:t>
            </a:r>
            <a:br>
              <a:rPr lang="en-GB" sz="1500" dirty="0">
                <a:solidFill>
                  <a:srgbClr val="002060"/>
                </a:solidFill>
              </a:rPr>
            </a:br>
            <a:r>
              <a:rPr lang="en-GB" sz="1500" dirty="0">
                <a:solidFill>
                  <a:srgbClr val="002060"/>
                </a:solidFill>
              </a:rPr>
              <a:t>Olfactory Receptor</a:t>
            </a:r>
            <a:br>
              <a:rPr lang="en-GB" sz="1500" dirty="0">
                <a:solidFill>
                  <a:srgbClr val="002060"/>
                </a:solidFill>
              </a:rPr>
            </a:br>
            <a:br>
              <a:rPr lang="en-GB" sz="1500" dirty="0">
                <a:solidFill>
                  <a:srgbClr val="002060"/>
                </a:solidFill>
              </a:rPr>
            </a:br>
            <a:br>
              <a:rPr lang="en-GB" sz="1500" dirty="0">
                <a:solidFill>
                  <a:srgbClr val="002060"/>
                </a:solidFill>
              </a:rPr>
            </a:br>
            <a:endParaRPr lang="en-GB" sz="1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6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200" y="87868"/>
            <a:ext cx="215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ambria" panose="02040503050406030204" pitchFamily="18" charset="0"/>
              </a:rPr>
              <a:t>Pathway archeology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2" name="Rectangle 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0C633-0D8D-4BEF-9BAB-988504C39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0" y="87868"/>
            <a:ext cx="864000" cy="10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834CBF-AD81-4D1E-9C4C-BCC5450287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510" y="87868"/>
            <a:ext cx="864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429938-DD17-4BE4-84D2-E5121BBA12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" y="1524000"/>
            <a:ext cx="905456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1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240085-0309-40EF-B9DD-35BF60887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34" y="1602371"/>
            <a:ext cx="4320000" cy="32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5DCBB0-E9F7-43C0-B996-3ED236590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2371"/>
            <a:ext cx="4320000" cy="3240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21D6B35-6851-41D7-981B-7A35E83E1249}"/>
              </a:ext>
            </a:extLst>
          </p:cNvPr>
          <p:cNvSpPr/>
          <p:nvPr/>
        </p:nvSpPr>
        <p:spPr>
          <a:xfrm>
            <a:off x="0" y="742201"/>
            <a:ext cx="8991600" cy="61043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xtBox 9"/>
          <p:cNvSpPr txBox="1"/>
          <p:nvPr/>
        </p:nvSpPr>
        <p:spPr>
          <a:xfrm>
            <a:off x="76200" y="87868"/>
            <a:ext cx="215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ambria" panose="02040503050406030204" pitchFamily="18" charset="0"/>
              </a:rPr>
              <a:t>Pathway archeology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2" name="Rectangle 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E27F5FE-49B2-406A-AD5A-40227B094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2" y="2237436"/>
            <a:ext cx="4320000" cy="32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210E42-3EE0-4AE6-99DD-790F2C219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06" y="2246400"/>
            <a:ext cx="4320000" cy="3240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953DE3B-4FC6-42D2-A194-E28F2A7206F4}"/>
              </a:ext>
            </a:extLst>
          </p:cNvPr>
          <p:cNvSpPr/>
          <p:nvPr/>
        </p:nvSpPr>
        <p:spPr>
          <a:xfrm>
            <a:off x="992" y="742201"/>
            <a:ext cx="8991600" cy="61043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0C633-0D8D-4BEF-9BAB-988504C39E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0" y="87868"/>
            <a:ext cx="864000" cy="10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834CBF-AD81-4D1E-9C4C-BCC5450287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510" y="87868"/>
            <a:ext cx="864000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B1B2D3-DD5A-4F3D-B0D6-7DFC3734A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0" y="914400"/>
            <a:ext cx="432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5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200" y="87868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ambria" panose="02040503050406030204" pitchFamily="18" charset="0"/>
              </a:rPr>
              <a:t>Tissue - Cell Specificity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2" name="Rectangle 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4152288-6083-4104-95A9-FDF6B2CDB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57309"/>
            <a:ext cx="7579783" cy="568483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AED5FD-657C-4EF6-AEB9-5620F2B5FE1D}"/>
              </a:ext>
            </a:extLst>
          </p:cNvPr>
          <p:cNvSpPr/>
          <p:nvPr/>
        </p:nvSpPr>
        <p:spPr>
          <a:xfrm>
            <a:off x="0" y="556486"/>
            <a:ext cx="9144000" cy="63300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574302-EA55-4CD9-816C-5D4985758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600" y="1711852"/>
            <a:ext cx="4320000" cy="324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8E0672-8948-4475-B65F-28EE0AAAD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0" y="1711852"/>
            <a:ext cx="4320000" cy="32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0C633-0D8D-4BEF-9BAB-988504C39E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0" y="87868"/>
            <a:ext cx="864000" cy="1080000"/>
          </a:xfrm>
          <a:prstGeom prst="rect">
            <a:avLst/>
          </a:prstGeom>
        </p:spPr>
      </p:pic>
      <p:sp>
        <p:nvSpPr>
          <p:cNvPr id="6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381000" cy="365125"/>
          </a:xfrm>
        </p:spPr>
        <p:txBody>
          <a:bodyPr/>
          <a:lstStyle/>
          <a:p>
            <a:pPr algn="l"/>
            <a:fld id="{2E4B468D-D37C-4C84-B76A-FC9E0BEFF452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D9D0DC2-521E-44E9-B1B2-ADE14777002C}"/>
              </a:ext>
            </a:extLst>
          </p:cNvPr>
          <p:cNvSpPr txBox="1">
            <a:spLocks/>
          </p:cNvSpPr>
          <p:nvPr/>
        </p:nvSpPr>
        <p:spPr>
          <a:xfrm>
            <a:off x="7182293" y="6521028"/>
            <a:ext cx="1961707" cy="3273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hangingPunct="0">
              <a:spcBef>
                <a:spcPts val="0"/>
              </a:spcBef>
              <a:buNone/>
              <a:defRPr/>
            </a:pPr>
            <a:r>
              <a:rPr lang="en-GB" sz="1200" dirty="0">
                <a:solidFill>
                  <a:srgbClr val="0070C0"/>
                </a:solidFill>
              </a:rPr>
              <a:t>RNA: 35/93 Proteins: 35/157 </a:t>
            </a:r>
          </a:p>
        </p:txBody>
      </p:sp>
    </p:spTree>
    <p:extLst>
      <p:ext uri="{BB962C8B-B14F-4D97-AF65-F5344CB8AC3E}">
        <p14:creationId xmlns:p14="http://schemas.microsoft.com/office/powerpoint/2010/main" val="263345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15304</TotalTime>
  <Words>190</Words>
  <Application>Microsoft Office PowerPoint</Application>
  <PresentationFormat>On-screen Show (4:3)</PresentationFormat>
  <Paragraphs>62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mva037</dc:creator>
  <cp:lastModifiedBy>Marc Vaudel</cp:lastModifiedBy>
  <cp:revision>437</cp:revision>
  <dcterms:created xsi:type="dcterms:W3CDTF">2006-08-16T00:00:00Z</dcterms:created>
  <dcterms:modified xsi:type="dcterms:W3CDTF">2019-11-07T14:55:13Z</dcterms:modified>
</cp:coreProperties>
</file>